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3" r:id="rId3"/>
    <p:sldId id="258" r:id="rId4"/>
    <p:sldId id="259" r:id="rId5"/>
    <p:sldId id="264" r:id="rId6"/>
    <p:sldId id="260" r:id="rId7"/>
    <p:sldId id="262" r:id="rId8"/>
    <p:sldId id="261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7600"/>
    <a:srgbClr val="FF8000"/>
    <a:srgbClr val="E05C24"/>
    <a:srgbClr val="EB63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napToObjects="1">
      <p:cViewPr varScale="1">
        <p:scale>
          <a:sx n="122" d="100"/>
          <a:sy n="122" d="100"/>
        </p:scale>
        <p:origin x="121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1A2E21-4E64-4AC4-8EED-A4FE6C02957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CF00038-7D0F-406C-AE14-21CC585F4B79}">
      <dgm:prSet phldrT="[Texte]"/>
      <dgm:spPr/>
      <dgm:t>
        <a:bodyPr/>
        <a:lstStyle/>
        <a:p>
          <a:r>
            <a:rPr lang="fr-BE" dirty="0" smtClean="0"/>
            <a:t>Praticien</a:t>
          </a:r>
          <a:endParaRPr lang="fr-BE" dirty="0"/>
        </a:p>
      </dgm:t>
    </dgm:pt>
    <dgm:pt modelId="{3A6E3673-9FD8-4DC4-9A84-5E4BE0D6701D}" type="parTrans" cxnId="{A7524F84-36EC-4A42-886F-47F3DF290CDB}">
      <dgm:prSet/>
      <dgm:spPr/>
      <dgm:t>
        <a:bodyPr/>
        <a:lstStyle/>
        <a:p>
          <a:endParaRPr lang="fr-BE"/>
        </a:p>
      </dgm:t>
    </dgm:pt>
    <dgm:pt modelId="{31CC8852-6CF6-4DA5-8B97-1BF159A8389C}" type="sibTrans" cxnId="{A7524F84-36EC-4A42-886F-47F3DF290CDB}">
      <dgm:prSet/>
      <dgm:spPr/>
      <dgm:t>
        <a:bodyPr/>
        <a:lstStyle/>
        <a:p>
          <a:endParaRPr lang="fr-BE"/>
        </a:p>
      </dgm:t>
    </dgm:pt>
    <dgm:pt modelId="{96CFFA46-D71F-4C33-A5BC-43A6D73A7387}">
      <dgm:prSet phldrT="[Texte]"/>
      <dgm:spPr/>
      <dgm:t>
        <a:bodyPr/>
        <a:lstStyle/>
        <a:p>
          <a:r>
            <a:rPr lang="fr-BE" dirty="0" smtClean="0"/>
            <a:t>Praticien réflexif</a:t>
          </a:r>
          <a:endParaRPr lang="fr-BE" dirty="0"/>
        </a:p>
      </dgm:t>
    </dgm:pt>
    <dgm:pt modelId="{5FEE4066-E767-4364-9D0D-011A2AE2D6C3}" type="parTrans" cxnId="{51B1F7B0-5243-4FCE-89C7-049196581787}">
      <dgm:prSet/>
      <dgm:spPr/>
      <dgm:t>
        <a:bodyPr/>
        <a:lstStyle/>
        <a:p>
          <a:endParaRPr lang="fr-BE"/>
        </a:p>
      </dgm:t>
    </dgm:pt>
    <dgm:pt modelId="{E68A7AF0-D4A5-4CA9-B4FD-B79CA9BB86BD}" type="sibTrans" cxnId="{51B1F7B0-5243-4FCE-89C7-049196581787}">
      <dgm:prSet/>
      <dgm:spPr>
        <a:solidFill>
          <a:srgbClr val="EB7600"/>
        </a:solidFill>
      </dgm:spPr>
      <dgm:t>
        <a:bodyPr/>
        <a:lstStyle/>
        <a:p>
          <a:endParaRPr lang="fr-BE" baseline="0">
            <a:solidFill>
              <a:srgbClr val="EB7600"/>
            </a:solidFill>
          </a:endParaRPr>
        </a:p>
      </dgm:t>
    </dgm:pt>
    <dgm:pt modelId="{99B2E287-4BDF-4652-B0B1-C557C755F959}">
      <dgm:prSet phldrT="[Texte]"/>
      <dgm:spPr/>
      <dgm:t>
        <a:bodyPr/>
        <a:lstStyle/>
        <a:p>
          <a:r>
            <a:rPr lang="fr-BE" dirty="0" smtClean="0"/>
            <a:t>Praticien chercheur</a:t>
          </a:r>
          <a:endParaRPr lang="fr-BE" dirty="0"/>
        </a:p>
      </dgm:t>
    </dgm:pt>
    <dgm:pt modelId="{08222207-FF68-42E3-89FB-4070EA315892}" type="parTrans" cxnId="{15933939-4EE7-4208-9E80-3E37989EEEC8}">
      <dgm:prSet/>
      <dgm:spPr/>
      <dgm:t>
        <a:bodyPr/>
        <a:lstStyle/>
        <a:p>
          <a:endParaRPr lang="fr-BE"/>
        </a:p>
      </dgm:t>
    </dgm:pt>
    <dgm:pt modelId="{13C8E363-78D8-45A2-938A-EDD2CEDA12BA}" type="sibTrans" cxnId="{15933939-4EE7-4208-9E80-3E37989EEEC8}">
      <dgm:prSet/>
      <dgm:spPr/>
      <dgm:t>
        <a:bodyPr/>
        <a:lstStyle/>
        <a:p>
          <a:endParaRPr lang="fr-BE"/>
        </a:p>
      </dgm:t>
    </dgm:pt>
    <dgm:pt modelId="{7B96E6A4-F535-41AC-9A34-79ABEECB268C}">
      <dgm:prSet/>
      <dgm:spPr/>
      <dgm:t>
        <a:bodyPr/>
        <a:lstStyle/>
        <a:p>
          <a:r>
            <a:rPr lang="fr-BE" dirty="0" smtClean="0"/>
            <a:t>Chercheur en éducation</a:t>
          </a:r>
          <a:endParaRPr lang="fr-BE" dirty="0"/>
        </a:p>
      </dgm:t>
    </dgm:pt>
    <dgm:pt modelId="{F92E7CD5-B2BA-45D5-B611-AB494692282B}" type="parTrans" cxnId="{8C24A2D7-C3B8-4D30-9577-ED06A1813292}">
      <dgm:prSet/>
      <dgm:spPr/>
      <dgm:t>
        <a:bodyPr/>
        <a:lstStyle/>
        <a:p>
          <a:endParaRPr lang="fr-BE"/>
        </a:p>
      </dgm:t>
    </dgm:pt>
    <dgm:pt modelId="{9FB59A09-CDBF-4397-B6C1-27A1C6B5BAA9}" type="sibTrans" cxnId="{8C24A2D7-C3B8-4D30-9577-ED06A1813292}">
      <dgm:prSet/>
      <dgm:spPr/>
      <dgm:t>
        <a:bodyPr/>
        <a:lstStyle/>
        <a:p>
          <a:endParaRPr lang="fr-BE"/>
        </a:p>
      </dgm:t>
    </dgm:pt>
    <dgm:pt modelId="{94DEAA59-CD0D-4CA2-84D0-708024CE65B8}" type="pres">
      <dgm:prSet presAssocID="{6C1A2E21-4E64-4AC4-8EED-A4FE6C02957D}" presName="Name0" presStyleCnt="0">
        <dgm:presLayoutVars>
          <dgm:dir/>
          <dgm:resizeHandles val="exact"/>
        </dgm:presLayoutVars>
      </dgm:prSet>
      <dgm:spPr/>
    </dgm:pt>
    <dgm:pt modelId="{6599266E-37B4-4B91-A343-23582988BD9E}" type="pres">
      <dgm:prSet presAssocID="{ECF00038-7D0F-406C-AE14-21CC585F4B7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C42399A-299B-41F8-A3E1-8539AE3DF93E}" type="pres">
      <dgm:prSet presAssocID="{31CC8852-6CF6-4DA5-8B97-1BF159A8389C}" presName="sibTrans" presStyleLbl="sibTrans2D1" presStyleIdx="0" presStyleCnt="3"/>
      <dgm:spPr/>
      <dgm:t>
        <a:bodyPr/>
        <a:lstStyle/>
        <a:p>
          <a:endParaRPr lang="fr-BE"/>
        </a:p>
      </dgm:t>
    </dgm:pt>
    <dgm:pt modelId="{DBEE9132-2EB4-4508-BB0A-FF0079A374A5}" type="pres">
      <dgm:prSet presAssocID="{31CC8852-6CF6-4DA5-8B97-1BF159A8389C}" presName="connectorText" presStyleLbl="sibTrans2D1" presStyleIdx="0" presStyleCnt="3"/>
      <dgm:spPr/>
      <dgm:t>
        <a:bodyPr/>
        <a:lstStyle/>
        <a:p>
          <a:endParaRPr lang="fr-BE"/>
        </a:p>
      </dgm:t>
    </dgm:pt>
    <dgm:pt modelId="{800AF308-12AC-4829-A83F-1031D8DDAA82}" type="pres">
      <dgm:prSet presAssocID="{96CFFA46-D71F-4C33-A5BC-43A6D73A738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68439226-C162-4FB9-8F17-BD042FCD8A85}" type="pres">
      <dgm:prSet presAssocID="{E68A7AF0-D4A5-4CA9-B4FD-B79CA9BB86BD}" presName="sibTrans" presStyleLbl="sibTrans2D1" presStyleIdx="1" presStyleCnt="3"/>
      <dgm:spPr/>
      <dgm:t>
        <a:bodyPr/>
        <a:lstStyle/>
        <a:p>
          <a:endParaRPr lang="fr-BE"/>
        </a:p>
      </dgm:t>
    </dgm:pt>
    <dgm:pt modelId="{C78F58A2-B215-400E-B5A4-B8862A3D4508}" type="pres">
      <dgm:prSet presAssocID="{E68A7AF0-D4A5-4CA9-B4FD-B79CA9BB86BD}" presName="connectorText" presStyleLbl="sibTrans2D1" presStyleIdx="1" presStyleCnt="3"/>
      <dgm:spPr/>
      <dgm:t>
        <a:bodyPr/>
        <a:lstStyle/>
        <a:p>
          <a:endParaRPr lang="fr-BE"/>
        </a:p>
      </dgm:t>
    </dgm:pt>
    <dgm:pt modelId="{553E9AE4-1708-4F10-BD34-52A38FC7141E}" type="pres">
      <dgm:prSet presAssocID="{99B2E287-4BDF-4652-B0B1-C557C755F95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7DBFF17-4858-4202-8411-C1ECA2628F61}" type="pres">
      <dgm:prSet presAssocID="{13C8E363-78D8-45A2-938A-EDD2CEDA12BA}" presName="sibTrans" presStyleLbl="sibTrans2D1" presStyleIdx="2" presStyleCnt="3"/>
      <dgm:spPr/>
      <dgm:t>
        <a:bodyPr/>
        <a:lstStyle/>
        <a:p>
          <a:endParaRPr lang="fr-BE"/>
        </a:p>
      </dgm:t>
    </dgm:pt>
    <dgm:pt modelId="{4B2F629F-A8DE-4CC3-9622-20222D647ED7}" type="pres">
      <dgm:prSet presAssocID="{13C8E363-78D8-45A2-938A-EDD2CEDA12BA}" presName="connectorText" presStyleLbl="sibTrans2D1" presStyleIdx="2" presStyleCnt="3"/>
      <dgm:spPr/>
      <dgm:t>
        <a:bodyPr/>
        <a:lstStyle/>
        <a:p>
          <a:endParaRPr lang="fr-BE"/>
        </a:p>
      </dgm:t>
    </dgm:pt>
    <dgm:pt modelId="{C1F48D0D-3737-4B9B-AB29-58A1FBF0AA5F}" type="pres">
      <dgm:prSet presAssocID="{7B96E6A4-F535-41AC-9A34-79ABEECB268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51B1F7B0-5243-4FCE-89C7-049196581787}" srcId="{6C1A2E21-4E64-4AC4-8EED-A4FE6C02957D}" destId="{96CFFA46-D71F-4C33-A5BC-43A6D73A7387}" srcOrd="1" destOrd="0" parTransId="{5FEE4066-E767-4364-9D0D-011A2AE2D6C3}" sibTransId="{E68A7AF0-D4A5-4CA9-B4FD-B79CA9BB86BD}"/>
    <dgm:cxn modelId="{2D17578E-33F1-497B-88AE-3AC827C8DB34}" type="presOf" srcId="{13C8E363-78D8-45A2-938A-EDD2CEDA12BA}" destId="{4B2F629F-A8DE-4CC3-9622-20222D647ED7}" srcOrd="1" destOrd="0" presId="urn:microsoft.com/office/officeart/2005/8/layout/process1"/>
    <dgm:cxn modelId="{3C2B56B6-2B3C-4016-B121-ABFDF87B81C4}" type="presOf" srcId="{6C1A2E21-4E64-4AC4-8EED-A4FE6C02957D}" destId="{94DEAA59-CD0D-4CA2-84D0-708024CE65B8}" srcOrd="0" destOrd="0" presId="urn:microsoft.com/office/officeart/2005/8/layout/process1"/>
    <dgm:cxn modelId="{F817B0EA-159A-4FFC-B9B5-F88EAF94359A}" type="presOf" srcId="{7B96E6A4-F535-41AC-9A34-79ABEECB268C}" destId="{C1F48D0D-3737-4B9B-AB29-58A1FBF0AA5F}" srcOrd="0" destOrd="0" presId="urn:microsoft.com/office/officeart/2005/8/layout/process1"/>
    <dgm:cxn modelId="{94C44D8E-D482-4919-99D3-93D33D542A62}" type="presOf" srcId="{99B2E287-4BDF-4652-B0B1-C557C755F959}" destId="{553E9AE4-1708-4F10-BD34-52A38FC7141E}" srcOrd="0" destOrd="0" presId="urn:microsoft.com/office/officeart/2005/8/layout/process1"/>
    <dgm:cxn modelId="{4961DF66-EFCE-48E1-B42D-55D6F5B276CC}" type="presOf" srcId="{31CC8852-6CF6-4DA5-8B97-1BF159A8389C}" destId="{DC42399A-299B-41F8-A3E1-8539AE3DF93E}" srcOrd="0" destOrd="0" presId="urn:microsoft.com/office/officeart/2005/8/layout/process1"/>
    <dgm:cxn modelId="{15933939-4EE7-4208-9E80-3E37989EEEC8}" srcId="{6C1A2E21-4E64-4AC4-8EED-A4FE6C02957D}" destId="{99B2E287-4BDF-4652-B0B1-C557C755F959}" srcOrd="2" destOrd="0" parTransId="{08222207-FF68-42E3-89FB-4070EA315892}" sibTransId="{13C8E363-78D8-45A2-938A-EDD2CEDA12BA}"/>
    <dgm:cxn modelId="{E8BECAEA-779B-414D-BF9B-24801743ED65}" type="presOf" srcId="{31CC8852-6CF6-4DA5-8B97-1BF159A8389C}" destId="{DBEE9132-2EB4-4508-BB0A-FF0079A374A5}" srcOrd="1" destOrd="0" presId="urn:microsoft.com/office/officeart/2005/8/layout/process1"/>
    <dgm:cxn modelId="{EEE800E2-771A-478B-A97A-000571D117A1}" type="presOf" srcId="{ECF00038-7D0F-406C-AE14-21CC585F4B79}" destId="{6599266E-37B4-4B91-A343-23582988BD9E}" srcOrd="0" destOrd="0" presId="urn:microsoft.com/office/officeart/2005/8/layout/process1"/>
    <dgm:cxn modelId="{8C24A2D7-C3B8-4D30-9577-ED06A1813292}" srcId="{6C1A2E21-4E64-4AC4-8EED-A4FE6C02957D}" destId="{7B96E6A4-F535-41AC-9A34-79ABEECB268C}" srcOrd="3" destOrd="0" parTransId="{F92E7CD5-B2BA-45D5-B611-AB494692282B}" sibTransId="{9FB59A09-CDBF-4397-B6C1-27A1C6B5BAA9}"/>
    <dgm:cxn modelId="{CC616EFC-DFEF-4C3C-8D8B-2C437C0B40E7}" type="presOf" srcId="{E68A7AF0-D4A5-4CA9-B4FD-B79CA9BB86BD}" destId="{C78F58A2-B215-400E-B5A4-B8862A3D4508}" srcOrd="1" destOrd="0" presId="urn:microsoft.com/office/officeart/2005/8/layout/process1"/>
    <dgm:cxn modelId="{1913B8B7-4A45-4075-8DE6-CE41F55F995B}" type="presOf" srcId="{13C8E363-78D8-45A2-938A-EDD2CEDA12BA}" destId="{D7DBFF17-4858-4202-8411-C1ECA2628F61}" srcOrd="0" destOrd="0" presId="urn:microsoft.com/office/officeart/2005/8/layout/process1"/>
    <dgm:cxn modelId="{B80F43D0-82D3-46BC-8885-B84D7697DC23}" type="presOf" srcId="{96CFFA46-D71F-4C33-A5BC-43A6D73A7387}" destId="{800AF308-12AC-4829-A83F-1031D8DDAA82}" srcOrd="0" destOrd="0" presId="urn:microsoft.com/office/officeart/2005/8/layout/process1"/>
    <dgm:cxn modelId="{A7524F84-36EC-4A42-886F-47F3DF290CDB}" srcId="{6C1A2E21-4E64-4AC4-8EED-A4FE6C02957D}" destId="{ECF00038-7D0F-406C-AE14-21CC585F4B79}" srcOrd="0" destOrd="0" parTransId="{3A6E3673-9FD8-4DC4-9A84-5E4BE0D6701D}" sibTransId="{31CC8852-6CF6-4DA5-8B97-1BF159A8389C}"/>
    <dgm:cxn modelId="{E9CEB36B-3585-4E39-865E-9203E203BEEF}" type="presOf" srcId="{E68A7AF0-D4A5-4CA9-B4FD-B79CA9BB86BD}" destId="{68439226-C162-4FB9-8F17-BD042FCD8A85}" srcOrd="0" destOrd="0" presId="urn:microsoft.com/office/officeart/2005/8/layout/process1"/>
    <dgm:cxn modelId="{3B7721E4-8A38-40D6-AA11-4DDE69D94D68}" type="presParOf" srcId="{94DEAA59-CD0D-4CA2-84D0-708024CE65B8}" destId="{6599266E-37B4-4B91-A343-23582988BD9E}" srcOrd="0" destOrd="0" presId="urn:microsoft.com/office/officeart/2005/8/layout/process1"/>
    <dgm:cxn modelId="{27A1CEB1-4F1C-4EB9-BDD3-ADD6D40C939E}" type="presParOf" srcId="{94DEAA59-CD0D-4CA2-84D0-708024CE65B8}" destId="{DC42399A-299B-41F8-A3E1-8539AE3DF93E}" srcOrd="1" destOrd="0" presId="urn:microsoft.com/office/officeart/2005/8/layout/process1"/>
    <dgm:cxn modelId="{59502F1B-F85C-4037-BC12-34259A55AE91}" type="presParOf" srcId="{DC42399A-299B-41F8-A3E1-8539AE3DF93E}" destId="{DBEE9132-2EB4-4508-BB0A-FF0079A374A5}" srcOrd="0" destOrd="0" presId="urn:microsoft.com/office/officeart/2005/8/layout/process1"/>
    <dgm:cxn modelId="{A1214C73-B20F-458B-A164-71C968C6BFF1}" type="presParOf" srcId="{94DEAA59-CD0D-4CA2-84D0-708024CE65B8}" destId="{800AF308-12AC-4829-A83F-1031D8DDAA82}" srcOrd="2" destOrd="0" presId="urn:microsoft.com/office/officeart/2005/8/layout/process1"/>
    <dgm:cxn modelId="{88FD6E9B-645F-4B4B-B4F3-7B09FEAF1515}" type="presParOf" srcId="{94DEAA59-CD0D-4CA2-84D0-708024CE65B8}" destId="{68439226-C162-4FB9-8F17-BD042FCD8A85}" srcOrd="3" destOrd="0" presId="urn:microsoft.com/office/officeart/2005/8/layout/process1"/>
    <dgm:cxn modelId="{79114B48-8B25-46C5-8A23-43BC9657F585}" type="presParOf" srcId="{68439226-C162-4FB9-8F17-BD042FCD8A85}" destId="{C78F58A2-B215-400E-B5A4-B8862A3D4508}" srcOrd="0" destOrd="0" presId="urn:microsoft.com/office/officeart/2005/8/layout/process1"/>
    <dgm:cxn modelId="{699E61E1-7019-40B8-8705-66161513A2DD}" type="presParOf" srcId="{94DEAA59-CD0D-4CA2-84D0-708024CE65B8}" destId="{553E9AE4-1708-4F10-BD34-52A38FC7141E}" srcOrd="4" destOrd="0" presId="urn:microsoft.com/office/officeart/2005/8/layout/process1"/>
    <dgm:cxn modelId="{2B85A0ED-28B2-4502-96FA-F63E14746C4A}" type="presParOf" srcId="{94DEAA59-CD0D-4CA2-84D0-708024CE65B8}" destId="{D7DBFF17-4858-4202-8411-C1ECA2628F61}" srcOrd="5" destOrd="0" presId="urn:microsoft.com/office/officeart/2005/8/layout/process1"/>
    <dgm:cxn modelId="{DC0FAAF6-0463-4DAE-8EC3-6F5D511E1ACB}" type="presParOf" srcId="{D7DBFF17-4858-4202-8411-C1ECA2628F61}" destId="{4B2F629F-A8DE-4CC3-9622-20222D647ED7}" srcOrd="0" destOrd="0" presId="urn:microsoft.com/office/officeart/2005/8/layout/process1"/>
    <dgm:cxn modelId="{2A3849FE-002F-4484-A728-3B565A58FC6F}" type="presParOf" srcId="{94DEAA59-CD0D-4CA2-84D0-708024CE65B8}" destId="{C1F48D0D-3737-4B9B-AB29-58A1FBF0AA5F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age de ga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EPHEC-PPT-Template-0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9215865" cy="6911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654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D88C8B-6CAC-7B4B-956D-EF133D329B94}" type="datetimeFigureOut">
              <a:rPr lang="fr-FR" smtClean="0"/>
              <a:t>16/05/2016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C6CD81-DD12-864F-954E-4F347200AE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285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D88C8B-6CAC-7B4B-956D-EF133D329B94}" type="datetimeFigureOut">
              <a:rPr lang="fr-FR" smtClean="0"/>
              <a:t>16/05/2016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C6CD81-DD12-864F-954E-4F347200AE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470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D88C8B-6CAC-7B4B-956D-EF133D329B94}" type="datetimeFigureOut">
              <a:rPr lang="fr-FR" smtClean="0"/>
              <a:t>16/05/2016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C6CD81-DD12-864F-954E-4F347200AE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516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EPHEC-PPT-Template-0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61162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39278" y="2744839"/>
            <a:ext cx="6218591" cy="1104451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EB7600"/>
                </a:solidFill>
                <a:latin typeface="Bebas Neue"/>
                <a:cs typeface="Bebas Neue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39278" y="4173509"/>
            <a:ext cx="6400800" cy="81760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D88C8B-6CAC-7B4B-956D-EF133D329B94}" type="datetimeFigureOut">
              <a:rPr lang="fr-FR" smtClean="0"/>
              <a:t>16/05/2016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C6CD81-DD12-864F-954E-4F347200AE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7614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EPHEC-PPT-Template-0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1162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2876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EB7600"/>
                </a:solidFill>
                <a:latin typeface="Bebas Neue"/>
                <a:cs typeface="Bebas Neue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Tahoma"/>
                <a:cs typeface="Tahoma"/>
              </a:defRPr>
            </a:lvl1pPr>
            <a:lvl2pPr>
              <a:defRPr>
                <a:latin typeface="Tahoma"/>
                <a:cs typeface="Tahoma"/>
              </a:defRPr>
            </a:lvl2pPr>
            <a:lvl3pPr>
              <a:defRPr>
                <a:latin typeface="Tahoma"/>
                <a:cs typeface="Tahoma"/>
              </a:defRPr>
            </a:lvl3pPr>
            <a:lvl4pPr>
              <a:defRPr>
                <a:latin typeface="Tahoma"/>
                <a:cs typeface="Tahoma"/>
              </a:defRPr>
            </a:lvl4pPr>
            <a:lvl5pPr>
              <a:defRPr>
                <a:latin typeface="Tahoma"/>
                <a:cs typeface="Tahoma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0" y="6356350"/>
            <a:ext cx="1124095" cy="365125"/>
          </a:xfrm>
          <a:prstGeom prst="rect">
            <a:avLst/>
          </a:prstGeom>
        </p:spPr>
        <p:txBody>
          <a:bodyPr/>
          <a:lstStyle/>
          <a:p>
            <a:fld id="{E8C6CD81-DD12-864F-954E-4F347200AE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492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D88C8B-6CAC-7B4B-956D-EF133D329B94}" type="datetimeFigureOut">
              <a:rPr lang="fr-FR" smtClean="0"/>
              <a:t>16/05/2016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C6CD81-DD12-864F-954E-4F347200AE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184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D88C8B-6CAC-7B4B-956D-EF133D329B94}" type="datetimeFigureOut">
              <a:rPr lang="fr-FR" smtClean="0"/>
              <a:t>16/05/2016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C6CD81-DD12-864F-954E-4F347200AE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2349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EB7600"/>
                </a:solidFill>
                <a:latin typeface="Bebas Neue"/>
                <a:cs typeface="Bebas Neue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D88C8B-6CAC-7B4B-956D-EF133D329B94}" type="datetimeFigureOut">
              <a:rPr lang="fr-FR" smtClean="0"/>
              <a:t>16/05/2016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C6CD81-DD12-864F-954E-4F347200AE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4162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D88C8B-6CAC-7B4B-956D-EF133D329B94}" type="datetimeFigureOut">
              <a:rPr lang="fr-FR" smtClean="0"/>
              <a:t>16/05/2016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C6CD81-DD12-864F-954E-4F347200AE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5099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D88C8B-6CAC-7B4B-956D-EF133D329B94}" type="datetimeFigureOut">
              <a:rPr lang="fr-FR" smtClean="0"/>
              <a:t>16/05/2016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C6CD81-DD12-864F-954E-4F347200AE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6330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D88C8B-6CAC-7B4B-956D-EF133D329B94}" type="datetimeFigureOut">
              <a:rPr lang="fr-FR" smtClean="0"/>
              <a:t>16/05/2016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C6CD81-DD12-864F-954E-4F347200AE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4861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EPHEC-PPT-Template-03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1162" cy="6858000"/>
          </a:xfrm>
          <a:prstGeom prst="rect">
            <a:avLst/>
          </a:prstGeom>
        </p:spPr>
      </p:pic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1124095" cy="365125"/>
          </a:xfrm>
          <a:prstGeom prst="rect">
            <a:avLst/>
          </a:prstGeom>
        </p:spPr>
        <p:txBody>
          <a:bodyPr/>
          <a:lstStyle/>
          <a:p>
            <a:fld id="{E8C6CD81-DD12-864F-954E-4F347200AE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2453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43893" y="1838255"/>
            <a:ext cx="6218591" cy="1104451"/>
          </a:xfrm>
        </p:spPr>
        <p:txBody>
          <a:bodyPr/>
          <a:lstStyle/>
          <a:p>
            <a:r>
              <a:rPr lang="fr-FR" dirty="0" smtClean="0"/>
              <a:t>Des expériences de SOTL à l’</a:t>
            </a:r>
            <a:r>
              <a:rPr lang="fr-FR" dirty="0" smtClean="0">
                <a:latin typeface="EPHEC" panose="020B0803050302020204" pitchFamily="34" charset="0"/>
              </a:rPr>
              <a:t>EPHEC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Atelier 10&gt;20&gt;Trente de l’AIPU Belgique</a:t>
            </a:r>
          </a:p>
          <a:p>
            <a:r>
              <a:rPr lang="fr-FR" dirty="0" smtClean="0"/>
              <a:t>Lausanne, 7 juin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092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3600" dirty="0" smtClean="0"/>
              <a:t>Présentation de l’</a:t>
            </a:r>
            <a:r>
              <a:rPr lang="fr-BE" sz="3600" dirty="0" smtClean="0">
                <a:latin typeface="EPHEC" panose="020B0803050302020204" pitchFamily="34" charset="0"/>
              </a:rPr>
              <a:t>EPHEC</a:t>
            </a:r>
            <a:r>
              <a:rPr lang="fr-BE" sz="3600" dirty="0" smtClean="0"/>
              <a:t>                </a:t>
            </a:r>
            <a:r>
              <a:rPr lang="fr-BE" sz="2800" dirty="0" smtClean="0"/>
              <a:t>(Ecole Pratique des Hautes Etudes Commerciales)</a:t>
            </a:r>
            <a:endParaRPr lang="fr-BE" sz="28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2400" dirty="0" smtClean="0"/>
              <a:t>Haute Ecole en Belgique francophone (</a:t>
            </a:r>
            <a:r>
              <a:rPr lang="fr-BE" sz="2400" dirty="0"/>
              <a:t>B</a:t>
            </a:r>
            <a:r>
              <a:rPr lang="fr-BE" sz="2400" dirty="0" smtClean="0"/>
              <a:t>ruxelles et Louvain-la-Neuve)</a:t>
            </a:r>
          </a:p>
          <a:p>
            <a:r>
              <a:rPr lang="fr-BE" sz="2400" dirty="0" smtClean="0"/>
              <a:t>Bacheliers de 180 ECTS (type court) à vocation </a:t>
            </a:r>
            <a:r>
              <a:rPr lang="fr-BE" sz="2400" dirty="0" err="1" smtClean="0"/>
              <a:t>professionnalisante</a:t>
            </a:r>
            <a:endParaRPr lang="fr-BE" sz="2400" dirty="0" smtClean="0"/>
          </a:p>
          <a:p>
            <a:r>
              <a:rPr lang="fr-BE" sz="2400" dirty="0" smtClean="0"/>
              <a:t>4200 étudiants</a:t>
            </a:r>
          </a:p>
          <a:p>
            <a:r>
              <a:rPr lang="fr-BE" sz="2400" dirty="0" smtClean="0"/>
              <a:t>2 catégories</a:t>
            </a:r>
          </a:p>
          <a:p>
            <a:pPr lvl="1"/>
            <a:r>
              <a:rPr lang="fr-BE" sz="1800" dirty="0"/>
              <a:t>E</a:t>
            </a:r>
            <a:r>
              <a:rPr lang="fr-BE" sz="1800" dirty="0" smtClean="0"/>
              <a:t>conomique : marketing, comptabilité, commerce extérieur, droit, e-business</a:t>
            </a:r>
          </a:p>
          <a:p>
            <a:pPr lvl="1"/>
            <a:r>
              <a:rPr lang="fr-BE" sz="1800" dirty="0" smtClean="0"/>
              <a:t>Technique : automatique, électromécanique, technologie de l’informatique</a:t>
            </a:r>
            <a:endParaRPr lang="fr-BE" sz="1800" dirty="0"/>
          </a:p>
        </p:txBody>
      </p:sp>
    </p:spTree>
    <p:extLst>
      <p:ext uri="{BB962C8B-B14F-4D97-AF65-F5344CB8AC3E}">
        <p14:creationId xmlns:p14="http://schemas.microsoft.com/office/powerpoint/2010/main" val="227327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Un essai de définition du SOTL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336502"/>
            <a:ext cx="8229600" cy="4525963"/>
          </a:xfrm>
        </p:spPr>
        <p:txBody>
          <a:bodyPr/>
          <a:lstStyle/>
          <a:p>
            <a:r>
              <a:rPr lang="fr-FR" sz="2400" dirty="0" smtClean="0"/>
              <a:t>Concept inconnu à l’EPHEC…</a:t>
            </a:r>
          </a:p>
          <a:p>
            <a:r>
              <a:rPr lang="fr-FR" sz="2400" dirty="0" err="1" smtClean="0"/>
              <a:t>Scholarship</a:t>
            </a:r>
            <a:r>
              <a:rPr lang="fr-FR" sz="2400" dirty="0" smtClean="0"/>
              <a:t> of </a:t>
            </a:r>
            <a:r>
              <a:rPr lang="fr-FR" sz="2400" dirty="0" err="1" smtClean="0"/>
              <a:t>teaching</a:t>
            </a:r>
            <a:r>
              <a:rPr lang="fr-FR" sz="2400" dirty="0" smtClean="0"/>
              <a:t> and </a:t>
            </a:r>
            <a:r>
              <a:rPr lang="fr-FR" sz="2400" dirty="0" err="1" smtClean="0"/>
              <a:t>learning</a:t>
            </a:r>
            <a:r>
              <a:rPr lang="fr-FR" sz="2400" dirty="0" smtClean="0"/>
              <a:t>?</a:t>
            </a:r>
          </a:p>
          <a:p>
            <a:pPr lvl="1"/>
            <a:r>
              <a:rPr lang="fr-FR" sz="1800" dirty="0" smtClean="0"/>
              <a:t>Expertise de la pratique et de la recherche dans l’enseignement et l’apprentissage à l’université</a:t>
            </a:r>
            <a:r>
              <a:rPr lang="fr-FR" sz="1800" baseline="30000" dirty="0" smtClean="0"/>
              <a:t>1</a:t>
            </a:r>
          </a:p>
          <a:p>
            <a:pPr lvl="1"/>
            <a:r>
              <a:rPr lang="fr-FR" sz="1800" dirty="0" smtClean="0"/>
              <a:t>Démarche de questionnement systématique sur les apprentissages des étudiants qui permet d’améliorer la pratique enseignante en communiquant publiquement sur cette recherche ou ce questionnement</a:t>
            </a:r>
            <a:r>
              <a:rPr lang="fr-FR" sz="1800" baseline="30000" dirty="0" smtClean="0"/>
              <a:t>2</a:t>
            </a:r>
          </a:p>
          <a:p>
            <a:pPr lvl="1"/>
            <a:r>
              <a:rPr lang="fr-FR" sz="1800" dirty="0" smtClean="0">
                <a:solidFill>
                  <a:schemeClr val="accent1">
                    <a:lumMod val="75000"/>
                  </a:schemeClr>
                </a:solidFill>
              </a:rPr>
              <a:t>Recherche appliquée sur sa pratique d’enseignement</a:t>
            </a:r>
            <a:r>
              <a:rPr lang="fr-FR" sz="1800" baseline="300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92632" y="4843291"/>
            <a:ext cx="88096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1 Langevin (2007)</a:t>
            </a:r>
          </a:p>
          <a:p>
            <a:r>
              <a:rPr lang="fr-BE" dirty="0" smtClean="0"/>
              <a:t>2 Le Concept de SOTL, </a:t>
            </a:r>
            <a:r>
              <a:rPr lang="fr-BE" dirty="0" err="1" smtClean="0"/>
              <a:t>N.Rege</a:t>
            </a:r>
            <a:r>
              <a:rPr lang="fr-BE" dirty="0" smtClean="0"/>
              <a:t> Collet, </a:t>
            </a:r>
            <a:r>
              <a:rPr lang="fr-BE" dirty="0" err="1" smtClean="0"/>
              <a:t>L.Mac</a:t>
            </a:r>
            <a:r>
              <a:rPr lang="fr-BE" dirty="0" smtClean="0"/>
              <a:t> Alpine, </a:t>
            </a:r>
            <a:r>
              <a:rPr lang="fr-BE" dirty="0" err="1" smtClean="0"/>
              <a:t>J.Fanghanel</a:t>
            </a:r>
            <a:r>
              <a:rPr lang="fr-BE" dirty="0" smtClean="0"/>
              <a:t>, </a:t>
            </a:r>
            <a:r>
              <a:rPr lang="fr-BE" dirty="0" err="1" smtClean="0"/>
              <a:t>C.Weston</a:t>
            </a:r>
            <a:r>
              <a:rPr lang="fr-BE" dirty="0" smtClean="0"/>
              <a:t>, 2011</a:t>
            </a:r>
          </a:p>
          <a:p>
            <a:r>
              <a:rPr lang="fr-BE" dirty="0" smtClean="0"/>
              <a:t>3 Faire de la recherche appliquée sur ses enseignements, </a:t>
            </a:r>
            <a:r>
              <a:rPr lang="fr-BE" dirty="0" err="1" smtClean="0"/>
              <a:t>N.Rege</a:t>
            </a:r>
            <a:r>
              <a:rPr lang="fr-BE" dirty="0" smtClean="0"/>
              <a:t> Collet et </a:t>
            </a:r>
            <a:r>
              <a:rPr lang="fr-BE" dirty="0" err="1" smtClean="0"/>
              <a:t>J.Fanghanel</a:t>
            </a:r>
            <a:r>
              <a:rPr lang="fr-BE" dirty="0" smtClean="0"/>
              <a:t>, 2015</a:t>
            </a:r>
          </a:p>
        </p:txBody>
      </p:sp>
    </p:spTree>
    <p:extLst>
      <p:ext uri="{BB962C8B-B14F-4D97-AF65-F5344CB8AC3E}">
        <p14:creationId xmlns:p14="http://schemas.microsoft.com/office/powerpoint/2010/main" val="421219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28769"/>
            <a:ext cx="8561754" cy="1143000"/>
          </a:xfrm>
        </p:spPr>
        <p:txBody>
          <a:bodyPr/>
          <a:lstStyle/>
          <a:p>
            <a:r>
              <a:rPr lang="fr-BE" sz="3600" dirty="0" smtClean="0"/>
              <a:t>SOTL = recherche en éducation?</a:t>
            </a:r>
            <a:endParaRPr lang="fr-BE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862" y="920261"/>
            <a:ext cx="8229600" cy="4525963"/>
          </a:xfrm>
        </p:spPr>
        <p:txBody>
          <a:bodyPr/>
          <a:lstStyle/>
          <a:p>
            <a:r>
              <a:rPr lang="fr-BE" sz="2400" dirty="0" smtClean="0"/>
              <a:t>Différences</a:t>
            </a:r>
            <a:r>
              <a:rPr lang="fr-BE" sz="2400" baseline="30000" dirty="0" smtClean="0"/>
              <a:t>1</a:t>
            </a:r>
          </a:p>
          <a:p>
            <a:pPr lvl="1"/>
            <a:r>
              <a:rPr lang="fr-BE" sz="1800" dirty="0" smtClean="0"/>
              <a:t>Résultats locaux et contextualisés, donc moins généralisables</a:t>
            </a:r>
          </a:p>
          <a:p>
            <a:pPr lvl="1"/>
            <a:r>
              <a:rPr lang="fr-BE" sz="1800" dirty="0" smtClean="0"/>
              <a:t>Développement à l’intérieur des disciplines et non a priori de façon transversale et interdisciplinaire</a:t>
            </a:r>
          </a:p>
          <a:p>
            <a:pPr lvl="1"/>
            <a:r>
              <a:rPr lang="fr-BE" sz="1800" dirty="0" smtClean="0"/>
              <a:t>Moins de rigueur théorique et de robustesse méthodologique</a:t>
            </a:r>
          </a:p>
          <a:p>
            <a:pPr lvl="1"/>
            <a:r>
              <a:rPr lang="fr-BE" sz="1800" dirty="0" smtClean="0"/>
              <a:t>Partage des résultats dans le but de développer une communauté de praticiens</a:t>
            </a:r>
          </a:p>
          <a:p>
            <a:r>
              <a:rPr lang="fr-BE" sz="2400" dirty="0" smtClean="0"/>
              <a:t>Analogies au niveau de la démarche</a:t>
            </a:r>
            <a:r>
              <a:rPr lang="fr-BE" sz="2400" baseline="30000" dirty="0" smtClean="0"/>
              <a:t>1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BE" sz="1800" dirty="0" smtClean="0"/>
              <a:t>Identification d’un phénomène à étudier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BE" sz="1800" dirty="0" smtClean="0"/>
              <a:t>Documentation par observations, questionnaires auprès des étudiants ou des collègues, entretiens d’approfondissement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BE" sz="1800" dirty="0" smtClean="0"/>
              <a:t>Analyse des données recueillies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BE" sz="1800" dirty="0" smtClean="0"/>
              <a:t>Interprétation des données et formulation de recommandations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BE" sz="1800" dirty="0" smtClean="0"/>
              <a:t>Diffusion auprès des pairs ou des communautés de référence</a:t>
            </a:r>
          </a:p>
          <a:p>
            <a:pPr lvl="1"/>
            <a:endParaRPr lang="fr-BE" sz="2000" dirty="0" smtClean="0"/>
          </a:p>
          <a:p>
            <a:pPr lvl="1"/>
            <a:endParaRPr lang="fr-BE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185265" y="5797360"/>
            <a:ext cx="8889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1 Faire de la recherche appliquée sur ses enseignements, </a:t>
            </a:r>
            <a:r>
              <a:rPr lang="fr-BE" dirty="0" err="1" smtClean="0"/>
              <a:t>N.Rege</a:t>
            </a:r>
            <a:r>
              <a:rPr lang="fr-BE" dirty="0" smtClean="0"/>
              <a:t> Collet et </a:t>
            </a:r>
            <a:r>
              <a:rPr lang="fr-BE" dirty="0" err="1" smtClean="0"/>
              <a:t>J.Fanghanel</a:t>
            </a:r>
            <a:r>
              <a:rPr lang="fr-BE" dirty="0" smtClean="0"/>
              <a:t>, 2015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4189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3600" dirty="0" smtClean="0"/>
              <a:t>Degré d’investissement dans le SOTL</a:t>
            </a:r>
            <a:r>
              <a:rPr lang="fr-BE" sz="3600" baseline="30000" dirty="0" smtClean="0"/>
              <a:t>1</a:t>
            </a:r>
            <a:endParaRPr lang="fr-BE" sz="3600" baseline="30000" dirty="0"/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785161662"/>
              </p:ext>
            </p:extLst>
          </p:nvPr>
        </p:nvGraphicFramePr>
        <p:xfrm>
          <a:off x="1203569" y="118598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758092" y="5126892"/>
            <a:ext cx="7189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1 Entrevue avec </a:t>
            </a:r>
            <a:r>
              <a:rPr lang="fr-BE" dirty="0" err="1" smtClean="0"/>
              <a:t>D.Bédard</a:t>
            </a:r>
            <a:r>
              <a:rPr lang="fr-BE" dirty="0" smtClean="0"/>
              <a:t> sur le SOTL, SSF, Université de Sherbrooke, 2011 </a:t>
            </a:r>
            <a:endParaRPr lang="fr-BE" dirty="0"/>
          </a:p>
        </p:txBody>
      </p:sp>
      <p:sp>
        <p:nvSpPr>
          <p:cNvPr id="3" name="ZoneTexte 2"/>
          <p:cNvSpPr txBox="1"/>
          <p:nvPr/>
        </p:nvSpPr>
        <p:spPr>
          <a:xfrm>
            <a:off x="3681047" y="3743570"/>
            <a:ext cx="1413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dirty="0" smtClean="0"/>
              <a:t>Mutation</a:t>
            </a:r>
          </a:p>
          <a:p>
            <a:pPr algn="ctr"/>
            <a:r>
              <a:rPr lang="fr-BE" dirty="0" smtClean="0"/>
              <a:t>à encourager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6603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3600" dirty="0" smtClean="0"/>
              <a:t>Applications à l’</a:t>
            </a:r>
            <a:r>
              <a:rPr lang="fr-BE" sz="3600" dirty="0" smtClean="0">
                <a:latin typeface="EPHEC" panose="020B0803050302020204" pitchFamily="34" charset="0"/>
              </a:rPr>
              <a:t>EPHEC</a:t>
            </a:r>
            <a:r>
              <a:rPr lang="fr-BE" sz="3600" dirty="0" smtClean="0"/>
              <a:t> ?</a:t>
            </a:r>
            <a:r>
              <a:rPr lang="fr-BE" sz="3600" dirty="0" smtClean="0">
                <a:latin typeface="EPHEC" panose="020B0803050302020204" pitchFamily="34" charset="0"/>
              </a:rPr>
              <a:t/>
            </a:r>
            <a:br>
              <a:rPr lang="fr-BE" sz="3600" dirty="0" smtClean="0">
                <a:latin typeface="EPHEC" panose="020B0803050302020204" pitchFamily="34" charset="0"/>
              </a:rPr>
            </a:br>
            <a:r>
              <a:rPr lang="fr-BE" sz="3600" dirty="0">
                <a:latin typeface="EPHEC" panose="020B0803050302020204" pitchFamily="34" charset="0"/>
              </a:rPr>
              <a:t/>
            </a:r>
            <a:br>
              <a:rPr lang="fr-BE" sz="3600" dirty="0">
                <a:latin typeface="EPHEC" panose="020B0803050302020204" pitchFamily="34" charset="0"/>
              </a:rPr>
            </a:br>
            <a:endParaRPr lang="fr-BE" sz="3600" dirty="0">
              <a:latin typeface="EPHEC" panose="020B08030503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2400" dirty="0" smtClean="0"/>
              <a:t>De manière transversale</a:t>
            </a:r>
          </a:p>
          <a:p>
            <a:pPr lvl="1"/>
            <a:r>
              <a:rPr lang="fr-BE" sz="1800" dirty="0" smtClean="0"/>
              <a:t>L’EEE (Evaluation des enseignements par les étudiants)? </a:t>
            </a:r>
            <a:r>
              <a:rPr lang="fr-BE" sz="1800" dirty="0"/>
              <a:t>c</a:t>
            </a:r>
            <a:r>
              <a:rPr lang="fr-BE" sz="1800" dirty="0" smtClean="0"/>
              <a:t>ertainement mieux exploiter les informations récoltées pour en faire un outil d’amélioration continue</a:t>
            </a:r>
          </a:p>
          <a:p>
            <a:r>
              <a:rPr lang="fr-BE" sz="2400" dirty="0" smtClean="0"/>
              <a:t>Choix de 4 problématiques plus spécifiques qui ont fait l’objet d’attentions à l’EPHEC</a:t>
            </a:r>
          </a:p>
          <a:p>
            <a:pPr lvl="1"/>
            <a:r>
              <a:rPr lang="fr-BE" sz="1800" dirty="0" smtClean="0"/>
              <a:t>Comment mieux orienter les étudiants dans l’enseignement supérieur?</a:t>
            </a:r>
          </a:p>
          <a:p>
            <a:pPr lvl="1"/>
            <a:r>
              <a:rPr lang="fr-BE" sz="1800" dirty="0" smtClean="0"/>
              <a:t>Quelles sont les conditions d’implémentation d’une stratégie numérique?</a:t>
            </a:r>
          </a:p>
          <a:p>
            <a:pPr lvl="1"/>
            <a:r>
              <a:rPr lang="fr-BE" sz="1800" dirty="0" smtClean="0"/>
              <a:t>Comment tenir compte de la variété des profils d’apprentissage dans les pratiques enseignantes?</a:t>
            </a:r>
          </a:p>
          <a:p>
            <a:pPr lvl="1"/>
            <a:r>
              <a:rPr lang="fr-BE" sz="1800" dirty="0" smtClean="0"/>
              <a:t>Comment réussir l’intégration d’un e-portfolio dans le cursus?</a:t>
            </a:r>
            <a:endParaRPr lang="fr-BE" sz="1800" dirty="0"/>
          </a:p>
        </p:txBody>
      </p:sp>
    </p:spTree>
    <p:extLst>
      <p:ext uri="{BB962C8B-B14F-4D97-AF65-F5344CB8AC3E}">
        <p14:creationId xmlns:p14="http://schemas.microsoft.com/office/powerpoint/2010/main" val="317029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3600" dirty="0" smtClean="0"/>
              <a:t>Analyse des démarches</a:t>
            </a:r>
            <a:endParaRPr lang="fr-BE" sz="36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319892"/>
              </p:ext>
            </p:extLst>
          </p:nvPr>
        </p:nvGraphicFramePr>
        <p:xfrm>
          <a:off x="457200" y="796799"/>
          <a:ext cx="8428892" cy="5486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795"/>
                <a:gridCol w="1478990"/>
                <a:gridCol w="1712686"/>
                <a:gridCol w="1886411"/>
                <a:gridCol w="1942010"/>
              </a:tblGrid>
              <a:tr h="853831">
                <a:tc>
                  <a:txBody>
                    <a:bodyPr/>
                    <a:lstStyle/>
                    <a:p>
                      <a:r>
                        <a:rPr lang="fr-BE" sz="1400" dirty="0" smtClean="0"/>
                        <a:t>Problématique</a:t>
                      </a:r>
                      <a:endParaRPr lang="fr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dirty="0" smtClean="0"/>
                        <a:t>Origine du questionnement</a:t>
                      </a:r>
                    </a:p>
                    <a:p>
                      <a:endParaRPr lang="fr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 smtClean="0"/>
                        <a:t>Outils</a:t>
                      </a:r>
                      <a:endParaRPr lang="fr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 smtClean="0"/>
                        <a:t>Accompagnement</a:t>
                      </a:r>
                      <a:endParaRPr lang="fr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 smtClean="0"/>
                        <a:t>Output</a:t>
                      </a:r>
                      <a:endParaRPr lang="fr-BE" sz="1400" dirty="0"/>
                    </a:p>
                  </a:txBody>
                  <a:tcPr/>
                </a:tc>
              </a:tr>
              <a:tr h="529728">
                <a:tc>
                  <a:txBody>
                    <a:bodyPr/>
                    <a:lstStyle/>
                    <a:p>
                      <a:r>
                        <a:rPr lang="fr-BE" sz="1400" dirty="0" smtClean="0"/>
                        <a:t>Meilleure orientation des étudiants</a:t>
                      </a:r>
                      <a:endParaRPr lang="fr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 smtClean="0"/>
                        <a:t>Collaboration entre les SAR de 2 HE</a:t>
                      </a:r>
                      <a:endParaRPr lang="fr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BE" sz="1400" dirty="0" smtClean="0"/>
                        <a:t>Etat</a:t>
                      </a:r>
                      <a:r>
                        <a:rPr lang="fr-BE" sz="1400" baseline="0" dirty="0" smtClean="0"/>
                        <a:t> de la recherche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BE" sz="1400" dirty="0" smtClean="0"/>
                        <a:t>Enquêtes auprès des étudiants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 smtClean="0"/>
                        <a:t>Coordinateur pédagogique d’une autre HE</a:t>
                      </a:r>
                      <a:endParaRPr lang="fr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 smtClean="0"/>
                        <a:t>Recommandations</a:t>
                      </a:r>
                    </a:p>
                    <a:p>
                      <a:r>
                        <a:rPr lang="fr-BE" sz="1400" dirty="0" smtClean="0"/>
                        <a:t>Communications en externe</a:t>
                      </a:r>
                      <a:endParaRPr lang="fr-BE" sz="1400" dirty="0"/>
                    </a:p>
                  </a:txBody>
                  <a:tcPr/>
                </a:tc>
              </a:tr>
              <a:tr h="529728">
                <a:tc>
                  <a:txBody>
                    <a:bodyPr/>
                    <a:lstStyle/>
                    <a:p>
                      <a:r>
                        <a:rPr lang="fr-BE" sz="1400" dirty="0" smtClean="0"/>
                        <a:t>Implémentation d’une stratégie numérique</a:t>
                      </a:r>
                      <a:endParaRPr lang="fr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 smtClean="0"/>
                        <a:t>Direction</a:t>
                      </a:r>
                      <a:endParaRPr lang="fr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BE" sz="1400" dirty="0" smtClean="0"/>
                        <a:t>Etat de la recherche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BE" sz="1400" dirty="0" smtClean="0"/>
                        <a:t>Enquêtes auprès des enseignants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BE" sz="1400" dirty="0" smtClean="0"/>
                        <a:t>Journées pédagogiques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BE" sz="1400" dirty="0" smtClean="0"/>
                        <a:t>Partage</a:t>
                      </a:r>
                      <a:r>
                        <a:rPr lang="fr-BE" sz="1400" baseline="0" dirty="0" smtClean="0"/>
                        <a:t> de pratiques</a:t>
                      </a:r>
                      <a:endParaRPr lang="fr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 smtClean="0"/>
                        <a:t>Consultant</a:t>
                      </a:r>
                      <a:r>
                        <a:rPr lang="fr-BE" sz="1400" baseline="0" dirty="0" smtClean="0"/>
                        <a:t> en gestion du changement</a:t>
                      </a:r>
                    </a:p>
                    <a:p>
                      <a:r>
                        <a:rPr lang="fr-BE" sz="1400" baseline="0" dirty="0" smtClean="0"/>
                        <a:t>Coordinateurs techno-pédagogiques</a:t>
                      </a:r>
                      <a:endParaRPr lang="fr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baseline="0" dirty="0" smtClean="0"/>
                        <a:t>Plan d’accompagnement des enseignants</a:t>
                      </a:r>
                      <a:endParaRPr lang="fr-BE" sz="140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fr-BE" sz="1400" dirty="0" smtClean="0"/>
                        <a:t>Communications diverses</a:t>
                      </a:r>
                      <a:endParaRPr lang="fr-BE" sz="1400" baseline="0" dirty="0" smtClean="0"/>
                    </a:p>
                  </a:txBody>
                  <a:tcPr/>
                </a:tc>
              </a:tr>
              <a:tr h="529728">
                <a:tc>
                  <a:txBody>
                    <a:bodyPr/>
                    <a:lstStyle/>
                    <a:p>
                      <a:r>
                        <a:rPr lang="fr-BE" sz="1400" dirty="0" smtClean="0"/>
                        <a:t>Profils d’apprentissage</a:t>
                      </a:r>
                      <a:endParaRPr lang="fr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 smtClean="0"/>
                        <a:t>Responsable de l’EI</a:t>
                      </a:r>
                      <a:r>
                        <a:rPr lang="fr-BE" sz="1400" baseline="0" dirty="0" smtClean="0"/>
                        <a:t> et du SAR</a:t>
                      </a:r>
                      <a:endParaRPr lang="fr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 smtClean="0"/>
                        <a:t>Séminaire de découverte d’un modèle</a:t>
                      </a:r>
                      <a:endParaRPr lang="fr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 smtClean="0"/>
                        <a:t>Diffusion du modèle auprès des enseignants et des étudiants</a:t>
                      </a:r>
                      <a:endParaRPr lang="fr-BE" sz="1400" dirty="0"/>
                    </a:p>
                  </a:txBody>
                  <a:tcPr/>
                </a:tc>
              </a:tr>
              <a:tr h="529728">
                <a:tc>
                  <a:txBody>
                    <a:bodyPr/>
                    <a:lstStyle/>
                    <a:p>
                      <a:r>
                        <a:rPr lang="fr-BE" sz="1400" dirty="0" smtClean="0"/>
                        <a:t>E-portfolio</a:t>
                      </a:r>
                      <a:endParaRPr lang="fr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 smtClean="0"/>
                        <a:t>Equipe d’enseignants d’un département</a:t>
                      </a:r>
                      <a:endParaRPr lang="fr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 smtClean="0"/>
                        <a:t>Etat de la recherche</a:t>
                      </a:r>
                    </a:p>
                    <a:p>
                      <a:r>
                        <a:rPr lang="fr-BE" sz="1400" dirty="0" smtClean="0"/>
                        <a:t>Choix d’un modèle</a:t>
                      </a:r>
                    </a:p>
                    <a:p>
                      <a:r>
                        <a:rPr lang="fr-BE" sz="1400" dirty="0" smtClean="0"/>
                        <a:t>Enquêtes régulières auprès des enseignants</a:t>
                      </a:r>
                      <a:r>
                        <a:rPr lang="fr-BE" sz="1400" baseline="0" dirty="0" smtClean="0"/>
                        <a:t> et des étudiants</a:t>
                      </a:r>
                      <a:endParaRPr lang="fr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 smtClean="0"/>
                        <a:t>Encadrement total du projet par la coordinatrice pédagogique</a:t>
                      </a:r>
                      <a:endParaRPr lang="fr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 smtClean="0"/>
                        <a:t>Intégration de l’e-portfolio dans le programme</a:t>
                      </a:r>
                    </a:p>
                    <a:p>
                      <a:r>
                        <a:rPr lang="fr-BE" sz="1400" dirty="0" smtClean="0"/>
                        <a:t>Partage en équipes, y compris d’autres départements</a:t>
                      </a:r>
                    </a:p>
                    <a:p>
                      <a:r>
                        <a:rPr lang="fr-BE" sz="1400" dirty="0" smtClean="0"/>
                        <a:t>Communications diverses</a:t>
                      </a:r>
                      <a:endParaRPr lang="fr-BE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5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3600" dirty="0" smtClean="0"/>
              <a:t>Eléments favorisant des démarches du type SOTL</a:t>
            </a:r>
            <a:endParaRPr lang="fr-BE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2277" y="1277630"/>
            <a:ext cx="8682892" cy="4525963"/>
          </a:xfrm>
        </p:spPr>
        <p:txBody>
          <a:bodyPr/>
          <a:lstStyle/>
          <a:p>
            <a:r>
              <a:rPr lang="fr-BE" sz="2000" dirty="0" smtClean="0"/>
              <a:t>Importance accordée à la démarche qualité</a:t>
            </a:r>
          </a:p>
          <a:p>
            <a:pPr lvl="1"/>
            <a:r>
              <a:rPr lang="fr-BE" sz="1600" dirty="0" smtClean="0"/>
              <a:t>Permanente et intrinsèque : roue de Deming (PDCA)</a:t>
            </a:r>
          </a:p>
          <a:p>
            <a:pPr lvl="1"/>
            <a:r>
              <a:rPr lang="fr-BE" sz="1600" dirty="0" smtClean="0"/>
              <a:t>Audits externes de l’AEQES : rapport d’autoévaluation, analyse SWOT, visite et rapport d’experts, plan d’amélioration, suivi du plan,…</a:t>
            </a:r>
          </a:p>
          <a:p>
            <a:r>
              <a:rPr lang="fr-BE" sz="2000" dirty="0" smtClean="0"/>
              <a:t>Degré d’intégration de l’approche compétences</a:t>
            </a:r>
          </a:p>
          <a:p>
            <a:pPr lvl="1"/>
            <a:r>
              <a:rPr lang="fr-BE" sz="1600" dirty="0" smtClean="0"/>
              <a:t>Volonté de conformité des programmes avec des référentiels de compétences</a:t>
            </a:r>
          </a:p>
          <a:p>
            <a:pPr lvl="1"/>
            <a:r>
              <a:rPr lang="fr-BE" sz="1600" dirty="0" smtClean="0"/>
              <a:t>Nécessité de tester les apprentissages des étudiants</a:t>
            </a:r>
          </a:p>
          <a:p>
            <a:r>
              <a:rPr lang="fr-BE" sz="2000" dirty="0" smtClean="0"/>
              <a:t>Intensité du travail collaboratif en équipes</a:t>
            </a:r>
          </a:p>
          <a:p>
            <a:pPr lvl="1"/>
            <a:r>
              <a:rPr lang="fr-BE" sz="1600" dirty="0" smtClean="0"/>
              <a:t>Équipe d’enseignants pour une même UE, une option ou un programme</a:t>
            </a:r>
          </a:p>
          <a:p>
            <a:pPr lvl="1"/>
            <a:r>
              <a:rPr lang="fr-BE" sz="1600" dirty="0" smtClean="0"/>
              <a:t>Nécessité de regard réflexif et d’objectivation des résultats, de formalisation et de partage des pratiques</a:t>
            </a:r>
          </a:p>
          <a:p>
            <a:r>
              <a:rPr lang="fr-BE" sz="2000" dirty="0" smtClean="0"/>
              <a:t>Degré d’encouragement à l’innovation pédagogique et au développement professionnel des enseignants</a:t>
            </a:r>
          </a:p>
          <a:p>
            <a:r>
              <a:rPr lang="fr-BE" sz="2000" dirty="0" smtClean="0"/>
              <a:t>Essentiel : accompagnement et encadrement de la démarche par un coordinateur pédagogique </a:t>
            </a:r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332464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3600" dirty="0" smtClean="0"/>
              <a:t>Conclusion</a:t>
            </a:r>
            <a:endParaRPr lang="fr-BE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656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BE" sz="2400" dirty="0" smtClean="0"/>
              <a:t>Entrer dans la démarche SOTL, c’est se poser les questions suivantes</a:t>
            </a:r>
            <a:r>
              <a:rPr lang="fr-BE" sz="2400" baseline="30000" dirty="0" smtClean="0"/>
              <a:t>1</a:t>
            </a:r>
          </a:p>
          <a:p>
            <a:pPr lvl="1"/>
            <a:r>
              <a:rPr lang="fr-BE" sz="1800" dirty="0" smtClean="0"/>
              <a:t>Quelles sont mes pratiques pédagogiques qui soutiennent efficacement l’apprentissage des étudiants?</a:t>
            </a:r>
          </a:p>
          <a:p>
            <a:pPr lvl="1"/>
            <a:r>
              <a:rPr lang="fr-BE" sz="1800" dirty="0" smtClean="0"/>
              <a:t>Qu’est-ce que l’expérience d’apprentissage des étudiants dans l’enseignement supérieur?</a:t>
            </a:r>
          </a:p>
          <a:p>
            <a:pPr lvl="1"/>
            <a:r>
              <a:rPr lang="fr-BE" sz="1800" dirty="0" smtClean="0"/>
              <a:t>Quelles sont les pratiques d’enseignement possibles (avec ou sans technologie) dans mon programme de formation?</a:t>
            </a:r>
          </a:p>
          <a:p>
            <a:pPr lvl="1"/>
            <a:r>
              <a:rPr lang="fr-BE" sz="1800" dirty="0" smtClean="0"/>
              <a:t>Quelles sont mes compétences en enseignement? Comment les développer?</a:t>
            </a:r>
          </a:p>
          <a:p>
            <a:pPr marL="0" indent="0">
              <a:buNone/>
            </a:pPr>
            <a:endParaRPr lang="fr-BE" sz="2200" dirty="0"/>
          </a:p>
        </p:txBody>
      </p:sp>
      <p:sp>
        <p:nvSpPr>
          <p:cNvPr id="4" name="ZoneTexte 3"/>
          <p:cNvSpPr txBox="1"/>
          <p:nvPr/>
        </p:nvSpPr>
        <p:spPr>
          <a:xfrm>
            <a:off x="281354" y="5575635"/>
            <a:ext cx="6364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1 </a:t>
            </a:r>
            <a:r>
              <a:rPr lang="fr-BE" dirty="0"/>
              <a:t>Article dans RIPES, </a:t>
            </a:r>
            <a:r>
              <a:rPr lang="fr-BE" dirty="0" err="1"/>
              <a:t>S.Biémar</a:t>
            </a:r>
            <a:r>
              <a:rPr lang="fr-BE" dirty="0"/>
              <a:t>, </a:t>
            </a:r>
            <a:r>
              <a:rPr lang="fr-BE" dirty="0" err="1"/>
              <a:t>A.Daele</a:t>
            </a:r>
            <a:r>
              <a:rPr lang="fr-BE" dirty="0"/>
              <a:t>, </a:t>
            </a:r>
            <a:r>
              <a:rPr lang="fr-BE" dirty="0" err="1"/>
              <a:t>D.Malengrez</a:t>
            </a:r>
            <a:r>
              <a:rPr lang="fr-BE" dirty="0"/>
              <a:t>, </a:t>
            </a:r>
            <a:r>
              <a:rPr lang="fr-BE" dirty="0" err="1"/>
              <a:t>L.Oger</a:t>
            </a:r>
            <a:r>
              <a:rPr lang="fr-BE" dirty="0"/>
              <a:t>, 2015</a:t>
            </a:r>
          </a:p>
        </p:txBody>
      </p:sp>
      <p:sp>
        <p:nvSpPr>
          <p:cNvPr id="5" name="Flèche droite 4"/>
          <p:cNvSpPr/>
          <p:nvPr/>
        </p:nvSpPr>
        <p:spPr>
          <a:xfrm>
            <a:off x="789354" y="4479500"/>
            <a:ext cx="617415" cy="203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512275" y="4373714"/>
            <a:ext cx="66051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Levier </a:t>
            </a:r>
            <a:r>
              <a:rPr lang="fr-BE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développement </a:t>
            </a:r>
            <a:r>
              <a:rPr lang="fr-BE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professionnel et de valorisation personnelle et </a:t>
            </a:r>
            <a:r>
              <a:rPr lang="fr-BE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outil d’amélioration </a:t>
            </a:r>
            <a:r>
              <a:rPr lang="fr-BE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la qualité de l’enseignement</a:t>
            </a:r>
          </a:p>
        </p:txBody>
      </p:sp>
      <p:sp>
        <p:nvSpPr>
          <p:cNvPr id="7" name="Flèche droite 6"/>
          <p:cNvSpPr/>
          <p:nvPr/>
        </p:nvSpPr>
        <p:spPr>
          <a:xfrm>
            <a:off x="806938" y="5336555"/>
            <a:ext cx="617415" cy="203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24353" y="5247320"/>
            <a:ext cx="68970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Nécessité de l’intégrer dans une stratégie institutionnelle claire</a:t>
            </a:r>
            <a:endParaRPr lang="fr-BE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21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PHEC-Template-Powerpoint.pptx" id="{21884820-52C0-40B0-A2E0-4BE05848D417}" vid="{0EFA0D87-C10B-4963-9709-9C580A232AB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EPHEC-Template-Powerpoint</Template>
  <TotalTime>256</TotalTime>
  <Words>759</Words>
  <Application>Microsoft Office PowerPoint</Application>
  <PresentationFormat>Affichage à l'écran (4:3)</PresentationFormat>
  <Paragraphs>105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Bebas Neue</vt:lpstr>
      <vt:lpstr>Calibri</vt:lpstr>
      <vt:lpstr>EPHEC</vt:lpstr>
      <vt:lpstr>Tahoma</vt:lpstr>
      <vt:lpstr>Thème Office</vt:lpstr>
      <vt:lpstr>Des expériences de SOTL à l’EPHEC?</vt:lpstr>
      <vt:lpstr>Présentation de l’EPHEC                (Ecole Pratique des Hautes Etudes Commerciales)</vt:lpstr>
      <vt:lpstr>Un essai de définition du SOTL</vt:lpstr>
      <vt:lpstr>SOTL = recherche en éducation?</vt:lpstr>
      <vt:lpstr>Degré d’investissement dans le SOTL1</vt:lpstr>
      <vt:lpstr>Applications à l’EPHEC ?  </vt:lpstr>
      <vt:lpstr>Analyse des démarches</vt:lpstr>
      <vt:lpstr>Eléments favorisant des démarches du type SOTL</vt:lpstr>
      <vt:lpstr>Conclusion</vt:lpstr>
    </vt:vector>
  </TitlesOfParts>
  <Company>EPHEC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SOTL à l’EPHEC?</dc:title>
  <dc:creator>MALCORPS Colette</dc:creator>
  <cp:lastModifiedBy>MALCORPS Colette</cp:lastModifiedBy>
  <cp:revision>33</cp:revision>
  <dcterms:created xsi:type="dcterms:W3CDTF">2016-05-07T14:22:14Z</dcterms:created>
  <dcterms:modified xsi:type="dcterms:W3CDTF">2016-05-16T09:10:33Z</dcterms:modified>
</cp:coreProperties>
</file>